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3" r:id="rId5"/>
    <p:sldId id="284" r:id="rId6"/>
    <p:sldId id="285" r:id="rId7"/>
    <p:sldId id="286" r:id="rId8"/>
    <p:sldId id="268" r:id="rId9"/>
    <p:sldId id="269" r:id="rId10"/>
    <p:sldId id="270" r:id="rId11"/>
    <p:sldId id="271" r:id="rId12"/>
    <p:sldId id="272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90" d="100"/>
          <a:sy n="90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98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15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12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7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65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52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4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11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27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24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74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D2F6D-E809-45EB-8308-E9504E228F81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7716-CEA9-4D21-9155-7FF6C03EA1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67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772400" cy="1470025"/>
          </a:xfrm>
        </p:spPr>
        <p:txBody>
          <a:bodyPr/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RECHTSCHREIBKONZEPT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848872" cy="2808312"/>
          </a:xfrm>
        </p:spPr>
        <p:txBody>
          <a:bodyPr>
            <a:normAutofit/>
          </a:bodyPr>
          <a:lstStyle/>
          <a:p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St. – </a:t>
            </a:r>
            <a:r>
              <a:rPr lang="de-DE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Ludgerus</a:t>
            </a:r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 Grundschule </a:t>
            </a:r>
          </a:p>
          <a:p>
            <a:r>
              <a:rPr lang="de-DE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Hörstel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Stand: April 2022</a:t>
            </a:r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084168" y="260648"/>
            <a:ext cx="2591053" cy="1384241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84943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1512168"/>
          </a:xfrm>
        </p:spPr>
        <p:txBody>
          <a:bodyPr/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Die FRESCH - Methode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5265" y="1556792"/>
            <a:ext cx="8496944" cy="4248472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Sprechschreiben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(genau gleichzeitiges Sprechen und Schreiben)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Strategie des rhythmischen Verlängerns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erschließen wir Wörter, deren Schreibweise am Wortende oder Wortstammende nicht eindeutig lautgetreu ist.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der Lautähnlichkeit von e oder ä und bei der Lautgleichheit von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oder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äu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bedienen wir uns der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Strategie des Ableitens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kleine die Restgruppe der Wörter ist, deren Schreibweise weder durch Sprechschreiben noch durch das Anwenden von Strategien zu erschließen ist. </a:t>
            </a:r>
          </a:p>
          <a:p>
            <a:pPr algn="l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Hier handelt es sich um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Merkwörter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deren Schreibweise durch vielfältiges Üben eingespeichert werden muss. </a:t>
            </a:r>
          </a:p>
          <a:p>
            <a:endParaRPr lang="de-DE" dirty="0"/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740352" y="332656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5" name="Pfeil nach unten 4"/>
          <p:cNvSpPr/>
          <p:nvPr/>
        </p:nvSpPr>
        <p:spPr>
          <a:xfrm>
            <a:off x="4932040" y="4293096"/>
            <a:ext cx="360040" cy="43204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25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Die FRESCH - Methode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28801"/>
            <a:ext cx="8784976" cy="4464496"/>
          </a:xfrm>
        </p:spPr>
        <p:txBody>
          <a:bodyPr/>
          <a:lstStyle/>
          <a:p>
            <a:pPr marL="0" indent="0">
              <a:buNone/>
            </a:pP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Umsetzung an der St. </a:t>
            </a:r>
            <a:r>
              <a:rPr lang="de-DE" u="sng" dirty="0" err="1">
                <a:latin typeface="Arial" panose="020B0604020202020204" pitchFamily="34" charset="0"/>
                <a:cs typeface="Arial" panose="020B0604020202020204" pitchFamily="34" charset="0"/>
              </a:rPr>
              <a:t>Ludgerus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 – Grundschule</a:t>
            </a:r>
          </a:p>
          <a:p>
            <a:pPr marL="0" indent="0" algn="ctr">
              <a:buNone/>
            </a:pPr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Kernsymbole der Methode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u="sng" dirty="0">
              <a:latin typeface="Grundschrift" panose="00000500000000000000" pitchFamily="2" charset="0"/>
            </a:endParaRPr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740352" y="332656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84956"/>
              </p:ext>
            </p:extLst>
          </p:nvPr>
        </p:nvGraphicFramePr>
        <p:xfrm>
          <a:off x="1547665" y="3249771"/>
          <a:ext cx="6048672" cy="3203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8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b="1" u="sng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Kernsymbole</a:t>
                      </a:r>
                      <a:endParaRPr lang="de-DE" sz="2400" b="1" u="sng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b="1" u="sng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Zeichen</a:t>
                      </a:r>
                      <a:endParaRPr lang="de-DE" sz="2400" b="1" u="sng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Silben schwingen</a:t>
                      </a:r>
                      <a:endParaRPr lang="de-DE" sz="24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2400" ker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Ableiten</a:t>
                      </a:r>
                      <a:endParaRPr lang="de-DE" sz="24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2400" kern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Verlängern</a:t>
                      </a:r>
                      <a:endParaRPr lang="de-DE" sz="24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2400" ker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Merken</a:t>
                      </a:r>
                      <a:endParaRPr lang="de-DE" sz="24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2400" kern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8" name="Bild 4" descr="Seminararbeit Lerntherapie I FRES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4191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 7" descr="Rechtschreiben mit der FRESCH-Metho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58" y="4581128"/>
            <a:ext cx="523875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9" descr="Die Zebra Strategiesymbole zur Freschmethode zum Ausdruck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583" y="53012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 5" descr="Privacy Notice - Mindsparkle Ma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4928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837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134335">
            <a:off x="7748141" y="1402600"/>
            <a:ext cx="934054" cy="64807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784976" cy="936103"/>
          </a:xfrm>
        </p:spPr>
        <p:txBody>
          <a:bodyPr>
            <a:normAutofit fontScale="90000"/>
          </a:bodyPr>
          <a:lstStyle/>
          <a:p>
            <a:r>
              <a:rPr lang="de-DE" sz="3600" u="sng" dirty="0">
                <a:latin typeface="Arial" panose="020B0604020202020204" pitchFamily="34" charset="0"/>
                <a:cs typeface="Arial" panose="020B0604020202020204" pitchFamily="34" charset="0"/>
              </a:rPr>
              <a:t>Umsetzung an der St. </a:t>
            </a:r>
            <a:r>
              <a:rPr lang="de-DE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Ludgerus</a:t>
            </a:r>
            <a:r>
              <a:rPr lang="de-DE" sz="3600" u="sng" dirty="0">
                <a:latin typeface="Arial" panose="020B0604020202020204" pitchFamily="34" charset="0"/>
                <a:cs typeface="Arial" panose="020B0604020202020204" pitchFamily="34" charset="0"/>
              </a:rPr>
              <a:t> – Grundschule</a:t>
            </a:r>
            <a:br>
              <a:rPr lang="de-DE" u="sng" dirty="0">
                <a:latin typeface="Grundschrift" panose="00000500000000000000" pitchFamily="2" charset="0"/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496944" cy="4464496"/>
          </a:xfrm>
        </p:spPr>
        <p:txBody>
          <a:bodyPr/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Ergänzende Symbole: </a:t>
            </a:r>
          </a:p>
          <a:p>
            <a:endParaRPr lang="de-DE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85120"/>
              </p:ext>
            </p:extLst>
          </p:nvPr>
        </p:nvGraphicFramePr>
        <p:xfrm>
          <a:off x="683568" y="2204864"/>
          <a:ext cx="6263014" cy="376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0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Großschreibung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24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kern="150" dirty="0">
                        <a:effectLst/>
                        <a:latin typeface="Bahnschrift Light"/>
                        <a:ea typeface="NSimSu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Wortbausteine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24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kern="150">
                        <a:effectLst/>
                        <a:latin typeface="Bahnschrift Light"/>
                        <a:ea typeface="NSimSu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7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Nachschlagen im Wörterbuch / in der Wörterliste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24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4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(Ordnung nach dem Alphabet)</a:t>
                      </a:r>
                      <a:endParaRPr lang="de-DE" sz="24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kern="150" dirty="0">
                        <a:effectLst/>
                        <a:latin typeface="Bahnschrift Light"/>
                        <a:ea typeface="NSimSu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1" name="Bild 1" descr="Gastbeitrag – „Wortarten einfach märchenhaft“ – eine Idee zur Einführung  der Nomen – Rechtschreibung in der Grundschu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36" y="2348880"/>
            <a:ext cx="6572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Bild 3" descr="Die Zebra Strategiesymbole zur Freschmethode zum Ausdruck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84984"/>
            <a:ext cx="7715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Bild 4" descr="Strategie-Symbole – Rechtschreibung in der Grundschu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65104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0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>
            <a:normAutofit/>
          </a:bodyPr>
          <a:lstStyle/>
          <a:p>
            <a:r>
              <a:rPr lang="de-DE" sz="4000" u="sng" dirty="0">
                <a:latin typeface="Arial" panose="020B0604020202020204" pitchFamily="34" charset="0"/>
                <a:cs typeface="Arial" panose="020B0604020202020204" pitchFamily="34" charset="0"/>
              </a:rPr>
              <a:t>Umsetzung an der St. </a:t>
            </a:r>
            <a:r>
              <a:rPr lang="de-DE" sz="4000" u="sng" dirty="0" err="1">
                <a:latin typeface="Arial" panose="020B0604020202020204" pitchFamily="34" charset="0"/>
                <a:cs typeface="Arial" panose="020B0604020202020204" pitchFamily="34" charset="0"/>
              </a:rPr>
              <a:t>Ludgerus</a:t>
            </a:r>
            <a:r>
              <a:rPr lang="de-DE" sz="4000" u="sng" dirty="0">
                <a:latin typeface="Arial" panose="020B0604020202020204" pitchFamily="34" charset="0"/>
                <a:cs typeface="Arial" panose="020B0604020202020204" pitchFamily="34" charset="0"/>
              </a:rPr>
              <a:t> – Grundschule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064896" cy="410445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Erlernte Rechtschreibregeln fassen die Kinder in ihrem Regelheft / Fuchsheft zusammen, welches sich im Laufe der Grundschulzeit füllt und am Ende alle wichtigen Rechtschreib- sowie Grammatikregeln (Wortarten und Satzglieder) enthält.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Ebenso enthält es wichtige Bestandteile der Aufsatzerziehung</a:t>
            </a:r>
          </a:p>
          <a:p>
            <a:endParaRPr lang="de-DE" dirty="0"/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281392">
            <a:off x="6026086" y="1056546"/>
            <a:ext cx="934054" cy="648072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97623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r>
              <a:rPr lang="de-DE" sz="4000" u="sng" dirty="0">
                <a:latin typeface="Grundschrift" panose="00000500000000000000" pitchFamily="2" charset="0"/>
              </a:rPr>
              <a:t>Umsetzung an der St. </a:t>
            </a:r>
            <a:r>
              <a:rPr lang="de-DE" sz="4000" u="sng" dirty="0" err="1">
                <a:latin typeface="Grundschrift" panose="00000500000000000000" pitchFamily="2" charset="0"/>
              </a:rPr>
              <a:t>Ludgerus</a:t>
            </a:r>
            <a:r>
              <a:rPr lang="de-DE" sz="4000" u="sng" dirty="0">
                <a:latin typeface="Grundschrift" panose="00000500000000000000" pitchFamily="2" charset="0"/>
              </a:rPr>
              <a:t> – Grundschule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24936" cy="4320480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Weitere, regelmäßige Elemente des Rechtschreibunterrichts. </a:t>
            </a:r>
          </a:p>
          <a:p>
            <a:endParaRPr lang="de-DE" sz="3600" dirty="0">
              <a:latin typeface="Grundschrift" panose="00000500000000000000" pitchFamily="2" charset="0"/>
            </a:endParaRPr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281392">
            <a:off x="6051878" y="1056546"/>
            <a:ext cx="934054" cy="648072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902271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053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2400" cy="1470025"/>
          </a:xfrm>
        </p:spPr>
        <p:txBody>
          <a:bodyPr>
            <a:normAutofit/>
          </a:bodyPr>
          <a:lstStyle/>
          <a:p>
            <a:r>
              <a:rPr lang="de-DE" sz="4000" u="sng" dirty="0">
                <a:latin typeface="Arial" panose="020B0604020202020204" pitchFamily="34" charset="0"/>
                <a:cs typeface="Arial" panose="020B0604020202020204" pitchFamily="34" charset="0"/>
              </a:rPr>
              <a:t>Umsetzung an der St. </a:t>
            </a:r>
            <a:r>
              <a:rPr lang="de-DE" sz="4000" u="sng" dirty="0" err="1">
                <a:latin typeface="Arial" panose="020B0604020202020204" pitchFamily="34" charset="0"/>
                <a:cs typeface="Arial" panose="020B0604020202020204" pitchFamily="34" charset="0"/>
              </a:rPr>
              <a:t>Ludgerus</a:t>
            </a:r>
            <a:r>
              <a:rPr lang="de-DE" sz="4000" u="sng" dirty="0">
                <a:latin typeface="Arial" panose="020B0604020202020204" pitchFamily="34" charset="0"/>
                <a:cs typeface="Arial" panose="020B0604020202020204" pitchFamily="34" charset="0"/>
              </a:rPr>
              <a:t> – Grundschule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280920" cy="4320480"/>
          </a:xfrm>
        </p:spPr>
        <p:txBody>
          <a:bodyPr/>
          <a:lstStyle/>
          <a:p>
            <a:pPr algn="l" fontAlgn="auto"/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Anmerkung: Lupensatz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auto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Lupensatz wird in jeder Klasse der St.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Ludgerus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 Grundschule regelmäßig durchgeführt. Am Beispiel eines / mehrerer Sätze werden die in der Tabelle folgenden rechtschriftlichen und grammatikalischen Strukturen regelmäßig wiederholt und eingeübt.  </a:t>
            </a:r>
          </a:p>
          <a:p>
            <a:endParaRPr lang="de-DE" dirty="0"/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281392">
            <a:off x="6170102" y="984538"/>
            <a:ext cx="934054" cy="648072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440868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281392">
            <a:off x="6170102" y="984538"/>
            <a:ext cx="934054" cy="64807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>
            <a:normAutofit/>
          </a:bodyPr>
          <a:lstStyle/>
          <a:p>
            <a:r>
              <a:rPr lang="de-DE" sz="4000" u="sng" dirty="0">
                <a:latin typeface="Grundschrift" panose="00000500000000000000" pitchFamily="2" charset="0"/>
              </a:rPr>
              <a:t>Umsetzung an der St. </a:t>
            </a:r>
            <a:r>
              <a:rPr lang="de-DE" sz="4000" u="sng" dirty="0" err="1">
                <a:latin typeface="Grundschrift" panose="00000500000000000000" pitchFamily="2" charset="0"/>
              </a:rPr>
              <a:t>Ludgerus</a:t>
            </a:r>
            <a:r>
              <a:rPr lang="de-DE" sz="4000" u="sng" dirty="0">
                <a:latin typeface="Grundschrift" panose="00000500000000000000" pitchFamily="2" charset="0"/>
              </a:rPr>
              <a:t> – Grundschule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136904" cy="417646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" r="3316" b="6434"/>
          <a:stretch/>
        </p:blipFill>
        <p:spPr bwMode="auto">
          <a:xfrm>
            <a:off x="570549" y="2136354"/>
            <a:ext cx="7873365" cy="359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77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281392">
            <a:off x="7250222" y="768515"/>
            <a:ext cx="934054" cy="64807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08912" cy="4680520"/>
          </a:xfrm>
        </p:spPr>
        <p:txBody>
          <a:bodyPr>
            <a:normAutofit fontScale="70000" lnSpcReduction="20000"/>
          </a:bodyPr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Diagnostik des Lernstandes:</a:t>
            </a:r>
          </a:p>
          <a:p>
            <a:endParaRPr lang="de-DE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Rechtschreibunterricht wird von einer regelmäßigen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Diagnostik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begleitet, aus der sich intensivierende und gezielte Fördermaßnahmen ableiten.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Durch diagnostische Beobachtung und Dokumentation der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schriftlichen Arbeiten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der Schülerinnen und Schüler erhalten die Lehrpersonen bereits einen guten Überblick über den aktuellen Lernstand.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Weitere Diagnoseinstrumente, die die Rechtschreibkompetenzen der Kinder aufdecken, sind die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HSP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(Hamburger Schreibprobe) und der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Bild-Wort-Test.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dirty="0">
                <a:latin typeface="Grundschrift" panose="00000500000000000000" pitchFamily="2" charset="0"/>
              </a:rPr>
              <a:t> </a:t>
            </a:r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470025"/>
          </a:xfrm>
        </p:spPr>
        <p:txBody>
          <a:bodyPr>
            <a:normAutofit/>
          </a:bodyPr>
          <a:lstStyle/>
          <a:p>
            <a:r>
              <a:rPr lang="de-DE" sz="4000" u="sng" dirty="0">
                <a:latin typeface="Arial" panose="020B0604020202020204" pitchFamily="34" charset="0"/>
                <a:cs typeface="Arial" panose="020B0604020202020204" pitchFamily="34" charset="0"/>
              </a:rPr>
              <a:t>Umsetzung an der St. </a:t>
            </a:r>
            <a:r>
              <a:rPr lang="de-DE" sz="4000" u="sng" dirty="0" err="1">
                <a:latin typeface="Arial" panose="020B0604020202020204" pitchFamily="34" charset="0"/>
                <a:cs typeface="Arial" panose="020B0604020202020204" pitchFamily="34" charset="0"/>
              </a:rPr>
              <a:t>Ludgerus</a:t>
            </a:r>
            <a:r>
              <a:rPr lang="de-DE" sz="4000" u="sng" dirty="0">
                <a:latin typeface="Arial" panose="020B0604020202020204" pitchFamily="34" charset="0"/>
                <a:cs typeface="Arial" panose="020B0604020202020204" pitchFamily="34" charset="0"/>
              </a:rPr>
              <a:t> – Grundschule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14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>
                <a:latin typeface="Grundschrift" panose="00000500000000000000" pitchFamily="2" charset="0"/>
              </a:rPr>
              <a:t>Umsetzung an der St. </a:t>
            </a:r>
            <a:r>
              <a:rPr lang="de-DE" u="sng" dirty="0" err="1">
                <a:latin typeface="Grundschrift" panose="00000500000000000000" pitchFamily="2" charset="0"/>
              </a:rPr>
              <a:t>Ludgerus</a:t>
            </a:r>
            <a:r>
              <a:rPr lang="de-DE" u="sng" dirty="0">
                <a:latin typeface="Grundschrift" panose="00000500000000000000" pitchFamily="2" charset="0"/>
              </a:rPr>
              <a:t> – Grundschule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u="sng" dirty="0">
                <a:solidFill>
                  <a:schemeClr val="bg1">
                    <a:lumMod val="65000"/>
                  </a:schemeClr>
                </a:solidFill>
                <a:latin typeface="Grundschrift" panose="00000500000000000000" pitchFamily="2" charset="0"/>
              </a:rPr>
              <a:t>Diagnostik des Lernstandes:</a:t>
            </a:r>
          </a:p>
          <a:p>
            <a:endParaRPr lang="de-DE" dirty="0"/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281392">
            <a:off x="6314118" y="840522"/>
            <a:ext cx="934054" cy="648072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789787"/>
              </p:ext>
            </p:extLst>
          </p:nvPr>
        </p:nvGraphicFramePr>
        <p:xfrm>
          <a:off x="179512" y="2348880"/>
          <a:ext cx="8486673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6277676" imgH="2716914" progId="Word.Document.12">
                  <p:embed/>
                </p:oleObj>
              </mc:Choice>
              <mc:Fallback>
                <p:oleObj name="Dokument" r:id="rId3" imgW="6277676" imgH="27169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348880"/>
                        <a:ext cx="8486673" cy="3672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94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2400" cy="1470025"/>
          </a:xfrm>
        </p:spPr>
        <p:txBody>
          <a:bodyPr>
            <a:normAutofit/>
          </a:bodyPr>
          <a:lstStyle/>
          <a:p>
            <a:r>
              <a:rPr lang="de-DE" sz="4000" u="sng" dirty="0">
                <a:latin typeface="Arial" panose="020B0604020202020204" pitchFamily="34" charset="0"/>
                <a:cs typeface="Arial" panose="020B0604020202020204" pitchFamily="34" charset="0"/>
              </a:rPr>
              <a:t>Leistungsbeurteilung Klasse 3/4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340534"/>
            <a:ext cx="8496944" cy="496878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werden 3 Rechtschreibarbeiten pro Halbjahr geschrieben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de-DE" dirty="0">
              <a:latin typeface="Grundschrift" panose="00000500000000000000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de-DE" dirty="0">
              <a:latin typeface="Grundschrift" panose="00000500000000000000" pitchFamily="2" charset="0"/>
            </a:endParaRPr>
          </a:p>
          <a:p>
            <a:endParaRPr lang="de-DE" dirty="0"/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281392">
            <a:off x="7970304" y="336466"/>
            <a:ext cx="934054" cy="648072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41263"/>
              </p:ext>
            </p:extLst>
          </p:nvPr>
        </p:nvGraphicFramePr>
        <p:xfrm>
          <a:off x="323528" y="2780928"/>
          <a:ext cx="7992889" cy="2592287"/>
        </p:xfrm>
        <a:graphic>
          <a:graphicData uri="http://schemas.openxmlformats.org/drawingml/2006/table">
            <a:tbl>
              <a:tblPr/>
              <a:tblGrid>
                <a:gridCol w="1330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0653">
                <a:tc gridSpan="3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b="1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Klasse 3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(jeweils pro Halbjahr)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b="1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Klasse 4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(jeweils pro Halbjahr)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de-DE" sz="1100" kern="0">
                          <a:effectLst/>
                          <a:latin typeface="Bahnschrift Light"/>
                          <a:ea typeface="Calibri"/>
                          <a:cs typeface="Times New Roman"/>
                        </a:rPr>
                        <a:t> </a:t>
                      </a:r>
                      <a:endParaRPr lang="de-DE" sz="1200" kern="150">
                        <a:effectLst/>
                        <a:latin typeface="Liberation Serif"/>
                        <a:ea typeface="N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981">
                <a:tc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Fehlertexte 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Abschreib-übung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Freier Text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Fehlertexte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Abschreib-übung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100" kern="0" dirty="0">
                          <a:effectLst/>
                          <a:latin typeface="Grundschrift" panose="000005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  <a:endParaRPr lang="de-DE" sz="1200" kern="150" dirty="0">
                        <a:effectLst/>
                        <a:latin typeface="Grundschrift" panose="00000500000000000000" pitchFamily="2" charset="0"/>
                        <a:ea typeface="NSimSun"/>
                        <a:cs typeface="Arial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Freier Text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de-DE" sz="1100" kern="0" dirty="0">
                          <a:effectLst/>
                          <a:latin typeface="Bahnschrift Light"/>
                          <a:ea typeface="Calibri"/>
                          <a:cs typeface="Times New Roman"/>
                        </a:rPr>
                        <a:t> </a:t>
                      </a:r>
                      <a:endParaRPr lang="de-DE" sz="1200" kern="150" dirty="0">
                        <a:effectLst/>
                        <a:latin typeface="Liberation Serif"/>
                        <a:ea typeface="N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53">
                <a:tc gridSpan="7"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de-DE" sz="1800" kern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Individuelle Überprüfung eines Rechtschreibthemas</a:t>
                      </a:r>
                      <a:endParaRPr lang="de-DE" sz="1800" kern="150" dirty="0">
                        <a:effectLst/>
                        <a:latin typeface="Arial" panose="020B0604020202020204" pitchFamily="34" charset="0"/>
                        <a:ea typeface="N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34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164288" y="404664"/>
            <a:ext cx="1224136" cy="72008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772400" cy="1470025"/>
          </a:xfrm>
        </p:spPr>
        <p:txBody>
          <a:bodyPr/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Inhaltlicher Überblick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92888" cy="388843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Ziele des Rechtschreibunterrichts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Fachdidaktische Grundlagen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Fresch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 Methode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Elemente des Rechtschreibunterrichts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Diagnostik des Lernstandes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Leistungsbeurteilung </a:t>
            </a:r>
          </a:p>
        </p:txBody>
      </p:sp>
    </p:spTree>
    <p:extLst>
      <p:ext uri="{BB962C8B-B14F-4D97-AF65-F5344CB8AC3E}">
        <p14:creationId xmlns:p14="http://schemas.microsoft.com/office/powerpoint/2010/main" val="110881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Ziele des Rechtschreibunterrichts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417646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Grundlage: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Erwerb von Laut – Buchstaben Zuordnung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Aufbau eines Rechtschreibgespürs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Verfeinert sich immer mehr durch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häufiges Schreiben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die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Auseinandersetzung mit unterschiedlichen Rechtschreibstrategien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Rechtschreiben ist ein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Lernprozess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 mit Ende der Grundschulzeit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abgeschlossen! </a:t>
            </a:r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308304" y="332656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01278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1194337">
            <a:off x="7686654" y="927068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Fachdidaktische Grundlagen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Bild 1" descr="Lernstandsanalys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7" t="18144"/>
          <a:stretch/>
        </p:blipFill>
        <p:spPr bwMode="auto">
          <a:xfrm>
            <a:off x="395536" y="1844824"/>
            <a:ext cx="8136904" cy="47558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465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 rot="682894">
            <a:off x="7706398" y="548680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Fachdidaktische Grundlagen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/>
          <a:lstStyle/>
          <a:p>
            <a:r>
              <a:rPr lang="de-DE" dirty="0"/>
              <a:t>Enkel LB </a:t>
            </a:r>
            <a:r>
              <a:rPr lang="de-DE" dirty="0" err="1"/>
              <a:t>Änkel</a:t>
            </a:r>
            <a:endParaRPr lang="de-DE" dirty="0"/>
          </a:p>
          <a:p>
            <a:r>
              <a:rPr lang="de-DE" dirty="0"/>
              <a:t>        LD </a:t>
            </a:r>
            <a:r>
              <a:rPr lang="de-DE" dirty="0" err="1"/>
              <a:t>Enkl</a:t>
            </a:r>
            <a:endParaRPr lang="de-DE" dirty="0"/>
          </a:p>
          <a:p>
            <a:r>
              <a:rPr lang="de-DE" dirty="0"/>
              <a:t>            LV </a:t>
            </a:r>
            <a:r>
              <a:rPr lang="de-DE" dirty="0" err="1"/>
              <a:t>Ennkel</a:t>
            </a:r>
            <a:endParaRPr lang="de-DE" dirty="0"/>
          </a:p>
        </p:txBody>
      </p:sp>
      <p:pic>
        <p:nvPicPr>
          <p:cNvPr id="5" name="Bild 1" descr="Lernstandsanalys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7" t="18145" b="48512"/>
          <a:stretch/>
        </p:blipFill>
        <p:spPr bwMode="auto">
          <a:xfrm>
            <a:off x="251520" y="1700808"/>
            <a:ext cx="8747259" cy="19933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97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89773" y="718525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Fachdidaktische Grundlagen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u="sng" dirty="0"/>
              <a:t>Heimweg </a:t>
            </a:r>
          </a:p>
          <a:p>
            <a:r>
              <a:rPr lang="de-DE" dirty="0"/>
              <a:t> WU </a:t>
            </a:r>
            <a:r>
              <a:rPr lang="de-DE" dirty="0" err="1"/>
              <a:t>Heimwek</a:t>
            </a:r>
            <a:endParaRPr lang="de-DE" dirty="0"/>
          </a:p>
          <a:p>
            <a:r>
              <a:rPr lang="de-DE" dirty="0"/>
              <a:t>   WZ  Heim Weg</a:t>
            </a:r>
          </a:p>
          <a:p>
            <a:r>
              <a:rPr lang="de-DE" dirty="0"/>
              <a:t>WA  </a:t>
            </a:r>
            <a:r>
              <a:rPr lang="de-DE" dirty="0" err="1"/>
              <a:t>heimweg</a:t>
            </a:r>
            <a:endParaRPr lang="de-DE" dirty="0"/>
          </a:p>
        </p:txBody>
      </p:sp>
      <p:pic>
        <p:nvPicPr>
          <p:cNvPr id="6" name="Bild 1" descr="Lernstandsanalys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7" t="51036" r="2649" b="26284"/>
          <a:stretch/>
        </p:blipFill>
        <p:spPr bwMode="auto">
          <a:xfrm>
            <a:off x="156320" y="1556792"/>
            <a:ext cx="9010650" cy="1438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0999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740352" y="712168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Fachdidaktische Grundlagen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808312"/>
          </a:xfrm>
        </p:spPr>
        <p:txBody>
          <a:bodyPr/>
          <a:lstStyle/>
          <a:p>
            <a:r>
              <a:rPr lang="de-DE" dirty="0" err="1"/>
              <a:t>Sz</a:t>
            </a:r>
            <a:endParaRPr lang="de-DE" dirty="0"/>
          </a:p>
          <a:p>
            <a:r>
              <a:rPr lang="de-DE" dirty="0"/>
              <a:t>SA </a:t>
            </a:r>
            <a:r>
              <a:rPr lang="de-DE" dirty="0" err="1"/>
              <a:t>z.B</a:t>
            </a:r>
            <a:r>
              <a:rPr lang="de-DE" dirty="0"/>
              <a:t> Auslassung von Wörtern/falscher Satzbau</a:t>
            </a:r>
          </a:p>
          <a:p>
            <a:r>
              <a:rPr lang="de-DE" dirty="0"/>
              <a:t>Ich male (mahle) ein Bild.</a:t>
            </a:r>
          </a:p>
          <a:p>
            <a:endParaRPr lang="de-DE" dirty="0"/>
          </a:p>
        </p:txBody>
      </p:sp>
      <p:pic>
        <p:nvPicPr>
          <p:cNvPr id="5" name="Bild 1" descr="Lernstandsanalys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7" t="73566" r="2190" b="2103"/>
          <a:stretch/>
        </p:blipFill>
        <p:spPr bwMode="auto">
          <a:xfrm>
            <a:off x="179512" y="1432248"/>
            <a:ext cx="8777610" cy="1543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473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772400" cy="1470025"/>
          </a:xfrm>
        </p:spPr>
        <p:txBody>
          <a:bodyPr/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Die FRESCH - Methode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568952" cy="4896544"/>
          </a:xfrm>
        </p:spPr>
        <p:txBody>
          <a:bodyPr/>
          <a:lstStyle/>
          <a:p>
            <a:pPr marL="514350" indent="-51435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Auf Basis des Konzepts der F  RE  SCH-Methode möchten wir die individuellen Voraussetzungen der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nutzen und weiterentwickeln</a:t>
            </a:r>
          </a:p>
          <a:p>
            <a:pPr marL="514350" indent="-514350" algn="l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Folgende Grafik macht deutlich, dass die Hälfte aller Wörter des Grundwortschatzes genauso geschrieben wird, wie man sie spricht. </a:t>
            </a:r>
          </a:p>
          <a:p>
            <a:pPr algn="l"/>
            <a:endParaRPr lang="de-DE" dirty="0">
              <a:latin typeface="Grundschrift" panose="00000500000000000000" pitchFamily="2" charset="0"/>
            </a:endParaRPr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89773" y="332656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79468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1470025"/>
          </a:xfrm>
        </p:spPr>
        <p:txBody>
          <a:bodyPr/>
          <a:lstStyle/>
          <a:p>
            <a:r>
              <a:rPr lang="de-DE" b="1" u="sng" dirty="0">
                <a:latin typeface="Grundschrift" panose="00000500000000000000" pitchFamily="2" charset="0"/>
              </a:rPr>
              <a:t>Die FRESCH - Methode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568952" cy="4248472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" name="Bild3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89773" y="332656"/>
            <a:ext cx="1080120" cy="72008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7" name="Bild 1" descr="Quellbild anzeigen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95536" y="1628800"/>
            <a:ext cx="8424936" cy="432048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88676316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557</Words>
  <Application>Microsoft Office PowerPoint</Application>
  <PresentationFormat>Bildschirmpräsentation (4:3)</PresentationFormat>
  <Paragraphs>105</Paragraphs>
  <Slides>19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Bahnschrift Light</vt:lpstr>
      <vt:lpstr>Calibri</vt:lpstr>
      <vt:lpstr>Grundschrift</vt:lpstr>
      <vt:lpstr>Liberation Serif</vt:lpstr>
      <vt:lpstr>Wingdings</vt:lpstr>
      <vt:lpstr>Larissa</vt:lpstr>
      <vt:lpstr>Dokument</vt:lpstr>
      <vt:lpstr>RECHTSCHREIBKONZEPT</vt:lpstr>
      <vt:lpstr>Inhaltlicher Überblick</vt:lpstr>
      <vt:lpstr>Ziele des Rechtschreibunterrichts</vt:lpstr>
      <vt:lpstr>Fachdidaktische Grundlagen </vt:lpstr>
      <vt:lpstr>Fachdidaktische Grundlagen</vt:lpstr>
      <vt:lpstr>Fachdidaktische Grundlagen</vt:lpstr>
      <vt:lpstr>Fachdidaktische Grundlagen</vt:lpstr>
      <vt:lpstr>Die FRESCH - Methode</vt:lpstr>
      <vt:lpstr>Die FRESCH - Methode</vt:lpstr>
      <vt:lpstr>Die FRESCH - Methode</vt:lpstr>
      <vt:lpstr>Die FRESCH - Methode</vt:lpstr>
      <vt:lpstr>Umsetzung an der St. Ludgerus – Grundschule </vt:lpstr>
      <vt:lpstr>Umsetzung an der St. Ludgerus – Grundschule</vt:lpstr>
      <vt:lpstr>Umsetzung an der St. Ludgerus – Grundschule</vt:lpstr>
      <vt:lpstr>Umsetzung an der St. Ludgerus – Grundschule</vt:lpstr>
      <vt:lpstr>Umsetzung an der St. Ludgerus – Grundschule</vt:lpstr>
      <vt:lpstr>Umsetzung an der St. Ludgerus – Grundschule</vt:lpstr>
      <vt:lpstr>Umsetzung an der St. Ludgerus – Grundschule</vt:lpstr>
      <vt:lpstr>Leistungsbeurteilung Klasse 3/4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RECHTSCHREIBKONZEPT</dc:title>
  <dc:creator>Windows-Benutzer</dc:creator>
  <cp:lastModifiedBy>Ilka von der Ahe</cp:lastModifiedBy>
  <cp:revision>25</cp:revision>
  <dcterms:created xsi:type="dcterms:W3CDTF">2022-04-15T06:30:18Z</dcterms:created>
  <dcterms:modified xsi:type="dcterms:W3CDTF">2023-09-21T12:33:18Z</dcterms:modified>
</cp:coreProperties>
</file>